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7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FE844-678E-4A30-B518-6E16B379F735}" type="datetimeFigureOut">
              <a:rPr lang="en-US" smtClean="0"/>
              <a:t>8/11/2019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4827CC-DDF5-4C93-93F6-B8B9D1EB6E73}" type="slidenum">
              <a:rPr lang="en-US" smtClean="0"/>
              <a:t>‹#›</a:t>
            </a:fld>
            <a:endParaRPr lang="en-US"/>
          </a:p>
        </p:txBody>
      </p:sp>
    </p:spTree>
    <p:extLst>
      <p:ext uri="{BB962C8B-B14F-4D97-AF65-F5344CB8AC3E}">
        <p14:creationId xmlns:p14="http://schemas.microsoft.com/office/powerpoint/2010/main" val="4196879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827CC-DDF5-4C93-93F6-B8B9D1EB6E73}"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E214F26D-B68F-4A8E-B9D8-89AD8B33DFB5}" type="datetimeFigureOut">
              <a:rPr lang="en-US" smtClean="0"/>
              <a:t>8/11/2019</a:t>
            </a:fld>
            <a:endParaRPr lang="en-US"/>
          </a:p>
        </p:txBody>
      </p:sp>
      <p:sp>
        <p:nvSpPr>
          <p:cNvPr id="17" name="Slide Number Placeholder 16"/>
          <p:cNvSpPr>
            <a:spLocks noGrp="1"/>
          </p:cNvSpPr>
          <p:nvPr>
            <p:ph type="sldNum" sz="quarter" idx="11"/>
          </p:nvPr>
        </p:nvSpPr>
        <p:spPr/>
        <p:txBody>
          <a:bodyPr/>
          <a:lstStyle/>
          <a:p>
            <a:fld id="{B8A44F99-BE73-401B-BEEA-29791AED7533}"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14F26D-B68F-4A8E-B9D8-89AD8B33DFB5}"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44F99-BE73-401B-BEEA-29791AED75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14F26D-B68F-4A8E-B9D8-89AD8B33DFB5}"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44F99-BE73-401B-BEEA-29791AED7533}"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E214F26D-B68F-4A8E-B9D8-89AD8B33DFB5}" type="datetimeFigureOut">
              <a:rPr lang="en-US" smtClean="0"/>
              <a:t>8/11/2019</a:t>
            </a:fld>
            <a:endParaRPr lang="en-US"/>
          </a:p>
        </p:txBody>
      </p:sp>
      <p:sp>
        <p:nvSpPr>
          <p:cNvPr id="12" name="Slide Number Placeholder 11"/>
          <p:cNvSpPr>
            <a:spLocks noGrp="1"/>
          </p:cNvSpPr>
          <p:nvPr>
            <p:ph type="sldNum" sz="quarter" idx="15"/>
          </p:nvPr>
        </p:nvSpPr>
        <p:spPr/>
        <p:txBody>
          <a:bodyPr/>
          <a:lstStyle/>
          <a:p>
            <a:fld id="{B8A44F99-BE73-401B-BEEA-29791AED7533}"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E214F26D-B68F-4A8E-B9D8-89AD8B33DFB5}" type="datetimeFigureOut">
              <a:rPr lang="en-US" smtClean="0"/>
              <a:t>8/11/2019</a:t>
            </a:fld>
            <a:endParaRPr lang="en-US"/>
          </a:p>
        </p:txBody>
      </p:sp>
      <p:sp>
        <p:nvSpPr>
          <p:cNvPr id="14" name="Slide Number Placeholder 13"/>
          <p:cNvSpPr>
            <a:spLocks noGrp="1"/>
          </p:cNvSpPr>
          <p:nvPr>
            <p:ph type="sldNum" sz="quarter" idx="11"/>
          </p:nvPr>
        </p:nvSpPr>
        <p:spPr/>
        <p:txBody>
          <a:bodyPr/>
          <a:lstStyle/>
          <a:p>
            <a:fld id="{B8A44F99-BE73-401B-BEEA-29791AED7533}"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E214F26D-B68F-4A8E-B9D8-89AD8B33DFB5}" type="datetimeFigureOut">
              <a:rPr lang="en-US" smtClean="0"/>
              <a:t>8/11/2019</a:t>
            </a:fld>
            <a:endParaRPr lang="en-US"/>
          </a:p>
        </p:txBody>
      </p:sp>
      <p:sp>
        <p:nvSpPr>
          <p:cNvPr id="12" name="Slide Number Placeholder 11"/>
          <p:cNvSpPr>
            <a:spLocks noGrp="1"/>
          </p:cNvSpPr>
          <p:nvPr>
            <p:ph type="sldNum" sz="quarter" idx="16"/>
          </p:nvPr>
        </p:nvSpPr>
        <p:spPr/>
        <p:txBody>
          <a:bodyPr/>
          <a:lstStyle/>
          <a:p>
            <a:fld id="{B8A44F99-BE73-401B-BEEA-29791AED7533}"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E214F26D-B68F-4A8E-B9D8-89AD8B33DFB5}" type="datetimeFigureOut">
              <a:rPr lang="en-US" smtClean="0"/>
              <a:t>8/11/2019</a:t>
            </a:fld>
            <a:endParaRPr lang="en-US"/>
          </a:p>
        </p:txBody>
      </p:sp>
      <p:sp>
        <p:nvSpPr>
          <p:cNvPr id="12" name="Slide Number Placeholder 11"/>
          <p:cNvSpPr>
            <a:spLocks noGrp="1"/>
          </p:cNvSpPr>
          <p:nvPr>
            <p:ph type="sldNum" sz="quarter" idx="17"/>
          </p:nvPr>
        </p:nvSpPr>
        <p:spPr/>
        <p:txBody>
          <a:bodyPr/>
          <a:lstStyle/>
          <a:p>
            <a:fld id="{B8A44F99-BE73-401B-BEEA-29791AED7533}"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E214F26D-B68F-4A8E-B9D8-89AD8B33DFB5}" type="datetimeFigureOut">
              <a:rPr lang="en-US" smtClean="0"/>
              <a:t>8/11/2019</a:t>
            </a:fld>
            <a:endParaRPr lang="en-US"/>
          </a:p>
        </p:txBody>
      </p:sp>
      <p:sp>
        <p:nvSpPr>
          <p:cNvPr id="16" name="Slide Number Placeholder 15"/>
          <p:cNvSpPr>
            <a:spLocks noGrp="1"/>
          </p:cNvSpPr>
          <p:nvPr>
            <p:ph type="sldNum" sz="quarter" idx="11"/>
          </p:nvPr>
        </p:nvSpPr>
        <p:spPr/>
        <p:txBody>
          <a:bodyPr/>
          <a:lstStyle/>
          <a:p>
            <a:fld id="{B8A44F99-BE73-401B-BEEA-29791AED7533}"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214F26D-B68F-4A8E-B9D8-89AD8B33DFB5}" type="datetimeFigureOut">
              <a:rPr lang="en-US" smtClean="0"/>
              <a:t>8/11/2019</a:t>
            </a:fld>
            <a:endParaRPr lang="en-US"/>
          </a:p>
        </p:txBody>
      </p:sp>
      <p:sp>
        <p:nvSpPr>
          <p:cNvPr id="8" name="Slide Number Placeholder 7"/>
          <p:cNvSpPr>
            <a:spLocks noGrp="1"/>
          </p:cNvSpPr>
          <p:nvPr>
            <p:ph type="sldNum" sz="quarter" idx="11"/>
          </p:nvPr>
        </p:nvSpPr>
        <p:spPr/>
        <p:txBody>
          <a:bodyPr/>
          <a:lstStyle/>
          <a:p>
            <a:fld id="{B8A44F99-BE73-401B-BEEA-29791AED753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E214F26D-B68F-4A8E-B9D8-89AD8B33DFB5}" type="datetimeFigureOut">
              <a:rPr lang="en-US" smtClean="0"/>
              <a:t>8/11/2019</a:t>
            </a:fld>
            <a:endParaRPr lang="en-US"/>
          </a:p>
        </p:txBody>
      </p:sp>
      <p:sp>
        <p:nvSpPr>
          <p:cNvPr id="19" name="Slide Number Placeholder 18"/>
          <p:cNvSpPr>
            <a:spLocks noGrp="1"/>
          </p:cNvSpPr>
          <p:nvPr>
            <p:ph type="sldNum" sz="quarter" idx="16"/>
          </p:nvPr>
        </p:nvSpPr>
        <p:spPr/>
        <p:txBody>
          <a:bodyPr/>
          <a:lstStyle/>
          <a:p>
            <a:fld id="{B8A44F99-BE73-401B-BEEA-29791AED7533}"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E214F26D-B68F-4A8E-B9D8-89AD8B33DFB5}" type="datetimeFigureOut">
              <a:rPr lang="en-US" smtClean="0"/>
              <a:t>8/11/2019</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B8A44F99-BE73-401B-BEEA-29791AED7533}"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E214F26D-B68F-4A8E-B9D8-89AD8B33DFB5}" type="datetimeFigureOut">
              <a:rPr lang="en-US" smtClean="0"/>
              <a:t>8/11/2019</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B8A44F99-BE73-401B-BEEA-29791AED7533}"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sz="2400" dirty="0" smtClean="0"/>
              <a:t>How Godly Women Lead</a:t>
            </a:r>
            <a:endParaRPr lang="en-US" sz="2400" dirty="0"/>
          </a:p>
        </p:txBody>
      </p:sp>
      <p:sp>
        <p:nvSpPr>
          <p:cNvPr id="4" name="Title 3"/>
          <p:cNvSpPr>
            <a:spLocks noGrp="1"/>
          </p:cNvSpPr>
          <p:nvPr>
            <p:ph type="title"/>
          </p:nvPr>
        </p:nvSpPr>
        <p:spPr/>
        <p:txBody>
          <a:bodyPr>
            <a:noAutofit/>
          </a:bodyPr>
          <a:lstStyle/>
          <a:p>
            <a:r>
              <a:rPr lang="en-US" sz="2400" dirty="0" smtClean="0"/>
              <a:t>The Virtuous Woman</a:t>
            </a:r>
            <a:endParaRPr lang="en-US" sz="2400" dirty="0"/>
          </a:p>
        </p:txBody>
      </p:sp>
    </p:spTree>
    <p:extLst>
      <p:ext uri="{BB962C8B-B14F-4D97-AF65-F5344CB8AC3E}">
        <p14:creationId xmlns:p14="http://schemas.microsoft.com/office/powerpoint/2010/main" val="344464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lnSpcReduction="10000"/>
          </a:bodyPr>
          <a:lstStyle/>
          <a:p>
            <a:pPr>
              <a:buNone/>
            </a:pPr>
            <a:r>
              <a:rPr lang="en-US" sz="3200" dirty="0" smtClean="0">
                <a:solidFill>
                  <a:srgbClr val="FFFF00"/>
                </a:solidFill>
              </a:rPr>
              <a:t>18 </a:t>
            </a:r>
            <a:r>
              <a:rPr lang="en-US" sz="3200" dirty="0">
                <a:solidFill>
                  <a:srgbClr val="FFFF00"/>
                </a:solidFill>
              </a:rPr>
              <a:t>She perceives that her merchandise is good, And her lamp does not go out by night.</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GUARDS THE PRECIOUS VALUE OF SPIRITUAL </a:t>
            </a:r>
            <a:r>
              <a:rPr lang="en-US" sz="3200" dirty="0" smtClean="0">
                <a:solidFill>
                  <a:srgbClr val="FFFF00"/>
                </a:solidFill>
              </a:rPr>
              <a:t>ACHIEVEMENT</a:t>
            </a:r>
            <a:endParaRPr lang="en-US" sz="3200" dirty="0">
              <a:solidFill>
                <a:srgbClr val="FFFF00"/>
              </a:solidFill>
            </a:endParaRPr>
          </a:p>
          <a:p>
            <a:pPr>
              <a:buNone/>
            </a:pPr>
            <a:endParaRPr lang="en-US" sz="3200" i="1" dirty="0" smtClean="0">
              <a:solidFill>
                <a:srgbClr val="FFFF00"/>
              </a:solidFill>
            </a:endParaRPr>
          </a:p>
          <a:p>
            <a:pPr>
              <a:buNone/>
            </a:pPr>
            <a:r>
              <a:rPr lang="en-US" sz="3200" i="1" dirty="0" smtClean="0">
                <a:solidFill>
                  <a:srgbClr val="FFFF00"/>
                </a:solidFill>
              </a:rPr>
              <a:t>Mt </a:t>
            </a:r>
            <a:r>
              <a:rPr lang="en-US" sz="3200" i="1" dirty="0">
                <a:solidFill>
                  <a:srgbClr val="FFFF00"/>
                </a:solidFill>
              </a:rPr>
              <a:t>16:26 "For what profit is it to a man if he gains the whole world, and loses his own soul? Or what will a man give in exchange for his soul?</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a:bodyPr>
          <a:lstStyle/>
          <a:p>
            <a:pPr>
              <a:buNone/>
            </a:pPr>
            <a:r>
              <a:rPr lang="en-US" sz="3200" dirty="0" smtClean="0">
                <a:solidFill>
                  <a:srgbClr val="FFFF00"/>
                </a:solidFill>
              </a:rPr>
              <a:t>19 </a:t>
            </a:r>
            <a:r>
              <a:rPr lang="en-US" sz="3200" dirty="0">
                <a:solidFill>
                  <a:srgbClr val="FFFF00"/>
                </a:solidFill>
              </a:rPr>
              <a:t>She stretches out her hands to the distaff, And her hand holds the spindle.</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WORKS WITH THE TOOLS OF PROGRESS</a:t>
            </a:r>
          </a:p>
          <a:p>
            <a:pPr>
              <a:buNone/>
            </a:pPr>
            <a:endParaRPr lang="en-US" sz="3200" i="1" dirty="0" smtClean="0">
              <a:solidFill>
                <a:srgbClr val="FFFF00"/>
              </a:solidFill>
            </a:endParaRPr>
          </a:p>
          <a:p>
            <a:pPr>
              <a:buNone/>
            </a:pPr>
            <a:r>
              <a:rPr lang="en-US" sz="3200" i="1" dirty="0" smtClean="0">
                <a:solidFill>
                  <a:srgbClr val="FFFF00"/>
                </a:solidFill>
              </a:rPr>
              <a:t>2Ti </a:t>
            </a:r>
            <a:r>
              <a:rPr lang="en-US" sz="3200" i="1" dirty="0">
                <a:solidFill>
                  <a:srgbClr val="FFFF00"/>
                </a:solidFill>
              </a:rPr>
              <a:t>4:13 Bring the cloak that I left with </a:t>
            </a:r>
            <a:r>
              <a:rPr lang="en-US" sz="3200" i="1" dirty="0" err="1">
                <a:solidFill>
                  <a:srgbClr val="FFFF00"/>
                </a:solidFill>
              </a:rPr>
              <a:t>Carpus</a:t>
            </a:r>
            <a:r>
              <a:rPr lang="en-US" sz="3200" i="1" dirty="0">
                <a:solidFill>
                  <a:srgbClr val="FFFF00"/>
                </a:solidFill>
              </a:rPr>
              <a:t> at Troas when you come--and the books, especially the parchments.</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lnSpcReduction="10000"/>
          </a:bodyPr>
          <a:lstStyle/>
          <a:p>
            <a:pPr>
              <a:buNone/>
            </a:pPr>
            <a:r>
              <a:rPr lang="en-US" sz="3200" dirty="0">
                <a:solidFill>
                  <a:srgbClr val="FFFF00"/>
                </a:solidFill>
              </a:rPr>
              <a:t>20 She extends her hand to the poor, Yes, she reaches out her hands to the needy.</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CONCERN FOR THE NEEDY IS OF GREAT </a:t>
            </a:r>
            <a:r>
              <a:rPr lang="en-US" sz="3200" dirty="0" smtClean="0">
                <a:solidFill>
                  <a:srgbClr val="FFFF00"/>
                </a:solidFill>
              </a:rPr>
              <a:t>IMPORTANCE</a:t>
            </a:r>
            <a:endParaRPr lang="en-US" sz="3200" dirty="0">
              <a:solidFill>
                <a:srgbClr val="FFFF00"/>
              </a:solidFill>
            </a:endParaRPr>
          </a:p>
          <a:p>
            <a:pPr>
              <a:buNone/>
            </a:pPr>
            <a:endParaRPr lang="en-US" sz="3200" i="1" dirty="0" smtClean="0">
              <a:solidFill>
                <a:srgbClr val="FFFF00"/>
              </a:solidFill>
            </a:endParaRPr>
          </a:p>
          <a:p>
            <a:pPr>
              <a:buNone/>
            </a:pPr>
            <a:r>
              <a:rPr lang="en-US" sz="3200" i="1" dirty="0" smtClean="0">
                <a:solidFill>
                  <a:srgbClr val="FFFF00"/>
                </a:solidFill>
              </a:rPr>
              <a:t>Jas </a:t>
            </a:r>
            <a:r>
              <a:rPr lang="en-US" sz="3200" i="1" dirty="0">
                <a:solidFill>
                  <a:srgbClr val="FFFF00"/>
                </a:solidFill>
              </a:rPr>
              <a:t>1:27 Pure and undefiled religion before God and the Father is this: to visit orphans and widows in their trouble, and to keep oneself unspotted from the world.</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800600"/>
          </a:xfrm>
        </p:spPr>
        <p:txBody>
          <a:bodyPr>
            <a:normAutofit/>
          </a:bodyPr>
          <a:lstStyle/>
          <a:p>
            <a:pPr>
              <a:buNone/>
            </a:pPr>
            <a:r>
              <a:rPr lang="en-US" sz="3200" dirty="0" smtClean="0">
                <a:solidFill>
                  <a:srgbClr val="FFFF00"/>
                </a:solidFill>
              </a:rPr>
              <a:t>21 </a:t>
            </a:r>
            <a:r>
              <a:rPr lang="en-US" sz="3200" dirty="0">
                <a:solidFill>
                  <a:srgbClr val="FFFF00"/>
                </a:solidFill>
              </a:rPr>
              <a:t>She is not afraid of snow for her household, For all her household is clothed with scarlet.</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VIRTUE IS A SAFETY AND HONOR FOR </a:t>
            </a:r>
            <a:r>
              <a:rPr lang="en-US" sz="3200" dirty="0" smtClean="0">
                <a:solidFill>
                  <a:srgbClr val="FFFF00"/>
                </a:solidFill>
              </a:rPr>
              <a:t>OTHERS</a:t>
            </a:r>
            <a:endParaRPr lang="en-US" sz="3200" dirty="0">
              <a:solidFill>
                <a:srgbClr val="FFFF00"/>
              </a:solidFill>
            </a:endParaRPr>
          </a:p>
          <a:p>
            <a:pPr>
              <a:buNone/>
            </a:pPr>
            <a:endParaRPr lang="en-US" sz="3200" i="1" dirty="0" smtClean="0">
              <a:solidFill>
                <a:srgbClr val="FFFF00"/>
              </a:solidFill>
            </a:endParaRPr>
          </a:p>
          <a:p>
            <a:pPr>
              <a:buNone/>
            </a:pPr>
            <a:r>
              <a:rPr lang="en-US" sz="3200" i="1" dirty="0" smtClean="0">
                <a:solidFill>
                  <a:srgbClr val="FFFF00"/>
                </a:solidFill>
              </a:rPr>
              <a:t>Eph </a:t>
            </a:r>
            <a:r>
              <a:rPr lang="en-US" sz="3200" i="1" dirty="0">
                <a:solidFill>
                  <a:srgbClr val="FFFF00"/>
                </a:solidFill>
              </a:rPr>
              <a:t>6:2-3 "Honor your father and mother," which is the first commandment with promise:  that it may be well with you and you may live long on the earth."</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a:bodyPr>
          <a:lstStyle/>
          <a:p>
            <a:pPr>
              <a:buNone/>
            </a:pPr>
            <a:r>
              <a:rPr lang="en-US" sz="3200" dirty="0">
                <a:solidFill>
                  <a:srgbClr val="FFFF00"/>
                </a:solidFill>
              </a:rPr>
              <a:t>22 She makes tapestry for herself; Her clothing is fine linen and purple.</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SELF DIGNITY IS OF IMPORTANCE</a:t>
            </a:r>
          </a:p>
          <a:p>
            <a:endParaRPr lang="en-US" sz="3200" i="1" dirty="0" smtClean="0">
              <a:solidFill>
                <a:srgbClr val="FFFF00"/>
              </a:solidFill>
            </a:endParaRPr>
          </a:p>
          <a:p>
            <a:pPr>
              <a:buNone/>
            </a:pPr>
            <a:r>
              <a:rPr lang="en-US" sz="3200" i="1" dirty="0" smtClean="0">
                <a:solidFill>
                  <a:srgbClr val="FFFF00"/>
                </a:solidFill>
              </a:rPr>
              <a:t>1Pe </a:t>
            </a:r>
            <a:r>
              <a:rPr lang="en-US" sz="3200" i="1" dirty="0">
                <a:solidFill>
                  <a:srgbClr val="FFFF00"/>
                </a:solidFill>
              </a:rPr>
              <a:t>4:16 Yet if anyone suffers as a Christian, let him not be ashamed, but let him glorify God in this matter.</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a:bodyPr>
          <a:lstStyle/>
          <a:p>
            <a:pPr>
              <a:buNone/>
            </a:pPr>
            <a:r>
              <a:rPr lang="en-US" sz="3200" dirty="0">
                <a:solidFill>
                  <a:srgbClr val="FFFF00"/>
                </a:solidFill>
              </a:rPr>
              <a:t>23 Her husband is known in the gates, When he sits among the elders of the land.</a:t>
            </a:r>
          </a:p>
          <a:p>
            <a:pPr>
              <a:buNone/>
            </a:pPr>
            <a:endParaRPr lang="en-US" sz="3200" dirty="0" smtClean="0">
              <a:solidFill>
                <a:srgbClr val="FFFF00"/>
              </a:solidFill>
            </a:endParaRPr>
          </a:p>
          <a:p>
            <a:pPr>
              <a:buNone/>
            </a:pPr>
            <a:r>
              <a:rPr lang="en-US" sz="3200" dirty="0">
                <a:solidFill>
                  <a:srgbClr val="FFFF00"/>
                </a:solidFill>
              </a:rPr>
              <a:t>	-OTHER’S VIRTUE IS SAFE WITH YOUR VIRTUE</a:t>
            </a:r>
          </a:p>
          <a:p>
            <a:pPr>
              <a:buNone/>
            </a:pPr>
            <a:endParaRPr lang="en-US" sz="3200" dirty="0" smtClean="0">
              <a:solidFill>
                <a:srgbClr val="FFFF00"/>
              </a:solidFill>
            </a:endParaRPr>
          </a:p>
          <a:p>
            <a:pPr>
              <a:buNone/>
            </a:pPr>
            <a:r>
              <a:rPr lang="en-US" sz="3200" i="1" dirty="0" smtClean="0">
                <a:solidFill>
                  <a:srgbClr val="FFFF00"/>
                </a:solidFill>
              </a:rPr>
              <a:t>1Th </a:t>
            </a:r>
            <a:r>
              <a:rPr lang="en-US" sz="3200" i="1" dirty="0">
                <a:solidFill>
                  <a:srgbClr val="FFFF00"/>
                </a:solidFill>
              </a:rPr>
              <a:t>4:12 that you may walk properly toward those who are outside, and that you may lack nothing.</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err="1"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a:bodyPr>
          <a:lstStyle/>
          <a:p>
            <a:pPr>
              <a:buNone/>
            </a:pPr>
            <a:r>
              <a:rPr lang="en-US" sz="3200" dirty="0">
                <a:solidFill>
                  <a:srgbClr val="FFFF00"/>
                </a:solidFill>
              </a:rPr>
              <a:t>24 She makes linen garments and sells them, And supplies sashes for the merchants.</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WAGES ARE GIVEN TO THE WORTHY</a:t>
            </a:r>
          </a:p>
          <a:p>
            <a:pPr>
              <a:buNone/>
            </a:pPr>
            <a:endParaRPr lang="en-US" sz="3200" i="1" dirty="0" smtClean="0">
              <a:solidFill>
                <a:srgbClr val="FFFF00"/>
              </a:solidFill>
            </a:endParaRPr>
          </a:p>
          <a:p>
            <a:pPr>
              <a:buNone/>
            </a:pPr>
            <a:r>
              <a:rPr lang="en-US" sz="3200" i="1" dirty="0" smtClean="0">
                <a:solidFill>
                  <a:srgbClr val="FFFF00"/>
                </a:solidFill>
              </a:rPr>
              <a:t>1Ti </a:t>
            </a:r>
            <a:r>
              <a:rPr lang="en-US" sz="3200" i="1" dirty="0">
                <a:solidFill>
                  <a:srgbClr val="FFFF00"/>
                </a:solidFill>
              </a:rPr>
              <a:t>5:18 For the Scripture says, "You shall not muzzle an ox while it treads out the grain," and, "The laborer is worthy of his wages."</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fontScale="85000" lnSpcReduction="10000"/>
          </a:bodyPr>
          <a:lstStyle/>
          <a:p>
            <a:pPr>
              <a:buNone/>
            </a:pPr>
            <a:r>
              <a:rPr lang="en-US" sz="3200" dirty="0">
                <a:solidFill>
                  <a:srgbClr val="FFFF00"/>
                </a:solidFill>
              </a:rPr>
              <a:t>25 Strength and honor are her clothing; She shall rejoice in time to come.</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OUR APPEARANCE IS NOT OF THIS WORLD</a:t>
            </a:r>
          </a:p>
          <a:p>
            <a:pPr>
              <a:buNone/>
            </a:pPr>
            <a:endParaRPr lang="en-US" sz="3200" i="1" dirty="0" smtClean="0">
              <a:solidFill>
                <a:srgbClr val="FFFF00"/>
              </a:solidFill>
            </a:endParaRPr>
          </a:p>
          <a:p>
            <a:pPr>
              <a:buNone/>
            </a:pPr>
            <a:r>
              <a:rPr lang="en-US" sz="3200" i="1" dirty="0" smtClean="0">
                <a:solidFill>
                  <a:srgbClr val="FFFF00"/>
                </a:solidFill>
              </a:rPr>
              <a:t>2Co </a:t>
            </a:r>
            <a:r>
              <a:rPr lang="en-US" sz="3200" i="1" dirty="0">
                <a:solidFill>
                  <a:srgbClr val="FFFF00"/>
                </a:solidFill>
              </a:rPr>
              <a:t>5:2-4 For in this we groan, earnestly desiring to be clothed with our habitation which is from heaven, if indeed, having been clothed, we shall not be found naked.  For we who are in this tent groan, being burdened, not because we want to be unclothed, but further clothed, that mortality may be swallowed up by life.</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a:bodyPr>
          <a:lstStyle/>
          <a:p>
            <a:pPr>
              <a:buNone/>
            </a:pPr>
            <a:r>
              <a:rPr lang="en-US" sz="3200" dirty="0" smtClean="0">
                <a:solidFill>
                  <a:srgbClr val="FFFF00"/>
                </a:solidFill>
              </a:rPr>
              <a:t>26 </a:t>
            </a:r>
            <a:r>
              <a:rPr lang="en-US" sz="3200" dirty="0">
                <a:solidFill>
                  <a:srgbClr val="FFFF00"/>
                </a:solidFill>
              </a:rPr>
              <a:t>She opens her mouth with wisdom, And on her tongue is the law of kindness.</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SPEAKS ONLY THE THINGS OF GOD</a:t>
            </a:r>
          </a:p>
          <a:p>
            <a:pPr>
              <a:buNone/>
            </a:pPr>
            <a:endParaRPr lang="en-US" sz="3200" i="1" dirty="0" smtClean="0">
              <a:solidFill>
                <a:srgbClr val="FFFF00"/>
              </a:solidFill>
            </a:endParaRPr>
          </a:p>
          <a:p>
            <a:pPr>
              <a:buNone/>
            </a:pPr>
            <a:r>
              <a:rPr lang="en-US" sz="3200" i="1" dirty="0" smtClean="0">
                <a:solidFill>
                  <a:srgbClr val="FFFF00"/>
                </a:solidFill>
              </a:rPr>
              <a:t>Eph </a:t>
            </a:r>
            <a:r>
              <a:rPr lang="en-US" sz="3200" i="1" dirty="0">
                <a:solidFill>
                  <a:srgbClr val="FFFF00"/>
                </a:solidFill>
              </a:rPr>
              <a:t>4:29 Let no corrupt word proceed out of your mouth, but what is good for necessary edification, that it may impart grace to the hearers.</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lnSpcReduction="10000"/>
          </a:bodyPr>
          <a:lstStyle/>
          <a:p>
            <a:pPr>
              <a:buNone/>
            </a:pPr>
            <a:r>
              <a:rPr lang="en-US" dirty="0"/>
              <a:t> </a:t>
            </a:r>
            <a:r>
              <a:rPr lang="en-US" sz="3200" dirty="0">
                <a:solidFill>
                  <a:srgbClr val="FFFF00"/>
                </a:solidFill>
              </a:rPr>
              <a:t>27 She watches over the ways of her household, And does not eat the bread of </a:t>
            </a:r>
            <a:r>
              <a:rPr lang="en-US" sz="3200" dirty="0" smtClean="0">
                <a:solidFill>
                  <a:srgbClr val="FFFF00"/>
                </a:solidFill>
              </a:rPr>
              <a:t>idleness</a:t>
            </a:r>
            <a:r>
              <a:rPr lang="en-US" sz="3200" dirty="0" smtClean="0">
                <a:solidFill>
                  <a:srgbClr val="FFFF00"/>
                </a:solidFill>
              </a:rPr>
              <a:t>.</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STAYS BUSY IN THE SCOPE OF ABILITIES AND </a:t>
            </a:r>
            <a:r>
              <a:rPr lang="en-US" sz="3200" dirty="0" smtClean="0">
                <a:solidFill>
                  <a:srgbClr val="FFFF00"/>
                </a:solidFill>
              </a:rPr>
              <a:t>ROLES</a:t>
            </a:r>
            <a:endParaRPr lang="en-US" sz="3200" dirty="0">
              <a:solidFill>
                <a:srgbClr val="FFFF00"/>
              </a:solidFill>
            </a:endParaRPr>
          </a:p>
          <a:p>
            <a:pPr>
              <a:buNone/>
            </a:pPr>
            <a:endParaRPr lang="en-US" sz="3200" i="1" dirty="0" smtClean="0">
              <a:solidFill>
                <a:srgbClr val="FFFF00"/>
              </a:solidFill>
            </a:endParaRPr>
          </a:p>
          <a:p>
            <a:pPr>
              <a:buNone/>
            </a:pPr>
            <a:r>
              <a:rPr lang="en-US" sz="3200" i="1" dirty="0" smtClean="0">
                <a:solidFill>
                  <a:srgbClr val="FFFF00"/>
                </a:solidFill>
              </a:rPr>
              <a:t>1Co </a:t>
            </a:r>
            <a:r>
              <a:rPr lang="en-US" sz="3200" i="1" dirty="0">
                <a:solidFill>
                  <a:srgbClr val="FFFF00"/>
                </a:solidFill>
              </a:rPr>
              <a:t>7:7 For I wish that all men were even as I myself. But each one has his own gift from God, one in this manner and another in that.</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p:txBody>
          <a:bodyPr>
            <a:normAutofit/>
          </a:bodyPr>
          <a:lstStyle/>
          <a:p>
            <a:pPr>
              <a:buNone/>
            </a:pPr>
            <a:r>
              <a:rPr lang="en-US" sz="3200" dirty="0">
                <a:solidFill>
                  <a:srgbClr val="FFFF00"/>
                </a:solidFill>
              </a:rPr>
              <a:t>Pr 31:10 Who can find a virtuous wife? For her worth is far above rubies</a:t>
            </a:r>
            <a:r>
              <a:rPr lang="en-US" sz="3200" dirty="0" smtClean="0">
                <a:solidFill>
                  <a:srgbClr val="FFFF00"/>
                </a:solidFill>
              </a:rPr>
              <a:t>.</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NOT THE LIFE OF THE BROAD WAY </a:t>
            </a:r>
          </a:p>
          <a:p>
            <a:pPr>
              <a:buNone/>
            </a:pPr>
            <a:endParaRPr lang="en-US" sz="3200" i="1" dirty="0" smtClean="0">
              <a:solidFill>
                <a:srgbClr val="FFFF00"/>
              </a:solidFill>
            </a:endParaRPr>
          </a:p>
          <a:p>
            <a:pPr>
              <a:buNone/>
            </a:pPr>
            <a:r>
              <a:rPr lang="en-US" sz="3200" i="1" dirty="0" smtClean="0">
                <a:solidFill>
                  <a:srgbClr val="FFFF00"/>
                </a:solidFill>
              </a:rPr>
              <a:t>Mt </a:t>
            </a:r>
            <a:r>
              <a:rPr lang="en-US" sz="3200" i="1" dirty="0">
                <a:solidFill>
                  <a:srgbClr val="FFFF00"/>
                </a:solidFill>
              </a:rPr>
              <a:t>7:14 "Because narrow is the gate and difficult is the way which leads to life, and there are few who find it.</a:t>
            </a:r>
            <a:endParaRPr lang="en-US" sz="3200"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a:bodyPr>
          <a:lstStyle/>
          <a:p>
            <a:pPr>
              <a:buNone/>
            </a:pPr>
            <a:r>
              <a:rPr lang="en-US" sz="3200" dirty="0">
                <a:solidFill>
                  <a:srgbClr val="FFFF00"/>
                </a:solidFill>
              </a:rPr>
              <a:t>28 Her children rise up and call her blessed; Her husband also, and he praises her:</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PRODUCES PRAISEWORTHY FRUITS</a:t>
            </a:r>
          </a:p>
          <a:p>
            <a:pPr>
              <a:buNone/>
            </a:pPr>
            <a:endParaRPr lang="en-US" sz="3200" i="1" dirty="0" smtClean="0">
              <a:solidFill>
                <a:srgbClr val="FFFF00"/>
              </a:solidFill>
            </a:endParaRPr>
          </a:p>
          <a:p>
            <a:pPr>
              <a:buNone/>
            </a:pPr>
            <a:r>
              <a:rPr lang="en-US" sz="3200" i="1" dirty="0" smtClean="0">
                <a:solidFill>
                  <a:srgbClr val="FFFF00"/>
                </a:solidFill>
              </a:rPr>
              <a:t>2Co </a:t>
            </a:r>
            <a:r>
              <a:rPr lang="en-US" sz="3200" i="1" dirty="0">
                <a:solidFill>
                  <a:srgbClr val="FFFF00"/>
                </a:solidFill>
              </a:rPr>
              <a:t>9:10 Now may He who supplies seed to the </a:t>
            </a:r>
            <a:r>
              <a:rPr lang="en-US" sz="3200" i="1" dirty="0" err="1">
                <a:solidFill>
                  <a:srgbClr val="FFFF00"/>
                </a:solidFill>
              </a:rPr>
              <a:t>sower</a:t>
            </a:r>
            <a:r>
              <a:rPr lang="en-US" sz="3200" i="1" dirty="0">
                <a:solidFill>
                  <a:srgbClr val="FFFF00"/>
                </a:solidFill>
              </a:rPr>
              <a:t>, and bread for food, supply and multiply the seed you have sown and increase the fruits of your righteousness,</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fontScale="92500" lnSpcReduction="20000"/>
          </a:bodyPr>
          <a:lstStyle/>
          <a:p>
            <a:pPr>
              <a:buNone/>
            </a:pPr>
            <a:r>
              <a:rPr lang="en-US" sz="3200" dirty="0" smtClean="0">
                <a:solidFill>
                  <a:srgbClr val="FFFF00"/>
                </a:solidFill>
              </a:rPr>
              <a:t>29 </a:t>
            </a:r>
            <a:r>
              <a:rPr lang="en-US" sz="3200" dirty="0">
                <a:solidFill>
                  <a:srgbClr val="FFFF00"/>
                </a:solidFill>
              </a:rPr>
              <a:t>"Many daughters have done well, But you excel them all."</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IS THE EXCELLENT TRAIT</a:t>
            </a:r>
          </a:p>
          <a:p>
            <a:pPr>
              <a:buNone/>
            </a:pPr>
            <a:endParaRPr lang="en-US" sz="3200" i="1" dirty="0" smtClean="0">
              <a:solidFill>
                <a:srgbClr val="FFFF00"/>
              </a:solidFill>
            </a:endParaRPr>
          </a:p>
          <a:p>
            <a:pPr>
              <a:buNone/>
            </a:pPr>
            <a:r>
              <a:rPr lang="en-US" sz="3200" i="1" dirty="0" err="1" smtClean="0">
                <a:solidFill>
                  <a:srgbClr val="FFFF00"/>
                </a:solidFill>
              </a:rPr>
              <a:t>Php</a:t>
            </a:r>
            <a:r>
              <a:rPr lang="en-US" sz="3200" i="1" dirty="0" smtClean="0">
                <a:solidFill>
                  <a:srgbClr val="FFFF00"/>
                </a:solidFill>
              </a:rPr>
              <a:t> </a:t>
            </a:r>
            <a:r>
              <a:rPr lang="en-US" sz="3200" i="1" dirty="0">
                <a:solidFill>
                  <a:srgbClr val="FFFF00"/>
                </a:solidFill>
              </a:rPr>
              <a:t>4:8 Finally, brethren, whatever things are true, whatever things are noble, whatever things are just, whatever things are pure, whatever things are lovely, whatever things are of good report, if there is any virtue and if there is anything praiseworthy--meditate on these things.</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lnSpcReduction="10000"/>
          </a:bodyPr>
          <a:lstStyle/>
          <a:p>
            <a:pPr>
              <a:buNone/>
            </a:pPr>
            <a:r>
              <a:rPr lang="en-US" sz="3200" dirty="0" smtClean="0">
                <a:solidFill>
                  <a:srgbClr val="FFFF00"/>
                </a:solidFill>
              </a:rPr>
              <a:t>30 </a:t>
            </a:r>
            <a:r>
              <a:rPr lang="en-US" sz="3200" dirty="0">
                <a:solidFill>
                  <a:srgbClr val="FFFF00"/>
                </a:solidFill>
              </a:rPr>
              <a:t>Charm is deceitful and beauty is passing, But a woman who fears the LORD, she shall be praised.</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HOLDS FAST TO THAT WHICH DOES NOT FADE </a:t>
            </a:r>
            <a:r>
              <a:rPr lang="en-US" sz="3200" dirty="0" smtClean="0">
                <a:solidFill>
                  <a:srgbClr val="FFFF00"/>
                </a:solidFill>
              </a:rPr>
              <a:t>AWAY</a:t>
            </a:r>
            <a:endParaRPr lang="en-US" sz="3200" dirty="0">
              <a:solidFill>
                <a:srgbClr val="FFFF00"/>
              </a:solidFill>
            </a:endParaRPr>
          </a:p>
          <a:p>
            <a:pPr>
              <a:buNone/>
            </a:pPr>
            <a:endParaRPr lang="en-US" sz="3200" i="1" dirty="0" smtClean="0">
              <a:solidFill>
                <a:srgbClr val="FFFF00"/>
              </a:solidFill>
            </a:endParaRPr>
          </a:p>
          <a:p>
            <a:pPr>
              <a:buNone/>
            </a:pPr>
            <a:r>
              <a:rPr lang="en-US" sz="3200" i="1" dirty="0" smtClean="0">
                <a:solidFill>
                  <a:srgbClr val="FFFF00"/>
                </a:solidFill>
              </a:rPr>
              <a:t>Heb </a:t>
            </a:r>
            <a:r>
              <a:rPr lang="en-US" sz="3200" i="1" dirty="0">
                <a:solidFill>
                  <a:srgbClr val="FFFF00"/>
                </a:solidFill>
              </a:rPr>
              <a:t>10:23 Let us hold fast the confession of our hope without wavering, for He who promised is faithful.</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a:bodyPr>
          <a:lstStyle/>
          <a:p>
            <a:pPr>
              <a:buNone/>
            </a:pPr>
            <a:r>
              <a:rPr lang="en-US" sz="3200" dirty="0" smtClean="0">
                <a:solidFill>
                  <a:srgbClr val="FFFF00"/>
                </a:solidFill>
              </a:rPr>
              <a:t>31 </a:t>
            </a:r>
            <a:r>
              <a:rPr lang="en-US" sz="3200" dirty="0">
                <a:solidFill>
                  <a:srgbClr val="FFFF00"/>
                </a:solidFill>
              </a:rPr>
              <a:t>Give her of the fruit of her hands, And let her own works praise her in the gates.</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WILL BE ACKNOWLEDGED</a:t>
            </a:r>
          </a:p>
          <a:p>
            <a:pPr>
              <a:buNone/>
            </a:pPr>
            <a:endParaRPr lang="en-US" sz="3200" i="1" dirty="0" smtClean="0">
              <a:solidFill>
                <a:srgbClr val="FFFF00"/>
              </a:solidFill>
            </a:endParaRPr>
          </a:p>
          <a:p>
            <a:pPr>
              <a:buNone/>
            </a:pPr>
            <a:r>
              <a:rPr lang="en-US" sz="3200" i="1" dirty="0" smtClean="0">
                <a:solidFill>
                  <a:srgbClr val="FFFF00"/>
                </a:solidFill>
              </a:rPr>
              <a:t>Mt </a:t>
            </a:r>
            <a:r>
              <a:rPr lang="en-US" sz="3200" i="1" dirty="0">
                <a:solidFill>
                  <a:srgbClr val="FFFF00"/>
                </a:solidFill>
              </a:rPr>
              <a:t>6:4 "that your charitable deed may be in secret; and your Father who sees in secret will Himself reward you openly.</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a:bodyPr>
          <a:lstStyle/>
          <a:p>
            <a:pPr>
              <a:buNone/>
            </a:pPr>
            <a:r>
              <a:rPr lang="en-US" sz="2800" dirty="0" smtClean="0">
                <a:solidFill>
                  <a:srgbClr val="FFFF00"/>
                </a:solidFill>
              </a:rPr>
              <a:t> </a:t>
            </a:r>
            <a:r>
              <a:rPr lang="en-US" sz="2800" dirty="0" smtClean="0">
                <a:solidFill>
                  <a:srgbClr val="FFFF00"/>
                </a:solidFill>
              </a:rPr>
              <a:t>11 The </a:t>
            </a:r>
            <a:r>
              <a:rPr lang="en-US" sz="2800" dirty="0">
                <a:solidFill>
                  <a:srgbClr val="FFFF00"/>
                </a:solidFill>
              </a:rPr>
              <a:t>heart of her husband safely trusts her; So he will have no lack of gain.</a:t>
            </a:r>
          </a:p>
          <a:p>
            <a:pPr>
              <a:buNone/>
            </a:pPr>
            <a:endParaRPr lang="en-US" sz="2800" dirty="0" smtClean="0">
              <a:solidFill>
                <a:srgbClr val="FFFF00"/>
              </a:solidFill>
            </a:endParaRPr>
          </a:p>
          <a:p>
            <a:pPr>
              <a:buNone/>
            </a:pPr>
            <a:r>
              <a:rPr lang="en-US" sz="2800" dirty="0" smtClean="0">
                <a:solidFill>
                  <a:srgbClr val="FFFF00"/>
                </a:solidFill>
              </a:rPr>
              <a:t>-</a:t>
            </a:r>
            <a:r>
              <a:rPr lang="en-US" sz="2800" dirty="0">
                <a:solidFill>
                  <a:srgbClr val="FFFF00"/>
                </a:solidFill>
              </a:rPr>
              <a:t>ALWAYS  DOING THE RIGHT </a:t>
            </a:r>
            <a:r>
              <a:rPr lang="en-US" sz="2800" dirty="0" smtClean="0">
                <a:solidFill>
                  <a:srgbClr val="FFFF00"/>
                </a:solidFill>
              </a:rPr>
              <a:t>THING</a:t>
            </a:r>
            <a:endParaRPr lang="en-US" sz="2800" dirty="0">
              <a:solidFill>
                <a:srgbClr val="FFFF00"/>
              </a:solidFill>
            </a:endParaRPr>
          </a:p>
          <a:p>
            <a:pPr>
              <a:buNone/>
            </a:pPr>
            <a:endParaRPr lang="en-US" sz="2800" i="1" dirty="0" smtClean="0">
              <a:solidFill>
                <a:srgbClr val="FFFF00"/>
              </a:solidFill>
            </a:endParaRPr>
          </a:p>
          <a:p>
            <a:pPr>
              <a:buNone/>
            </a:pPr>
            <a:r>
              <a:rPr lang="en-US" sz="2800" i="1" dirty="0" err="1" smtClean="0">
                <a:solidFill>
                  <a:srgbClr val="FFFF00"/>
                </a:solidFill>
              </a:rPr>
              <a:t>Php</a:t>
            </a:r>
            <a:r>
              <a:rPr lang="en-US" sz="2800" i="1" dirty="0" smtClean="0">
                <a:solidFill>
                  <a:srgbClr val="FFFF00"/>
                </a:solidFill>
              </a:rPr>
              <a:t> </a:t>
            </a:r>
            <a:r>
              <a:rPr lang="en-US" sz="2800" i="1" dirty="0">
                <a:solidFill>
                  <a:srgbClr val="FFFF00"/>
                </a:solidFill>
              </a:rPr>
              <a:t>1:27 Only let your conduct be worthy of the gospel of Christ, so that whether I come and see you or am absent, I may hear of your affairs, that you stand fast in one spirit, with one mind striving together for the faith of the gospel,</a:t>
            </a:r>
            <a:endParaRPr lang="en-US" sz="28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a:bodyPr>
          <a:lstStyle/>
          <a:p>
            <a:pPr>
              <a:buNone/>
            </a:pPr>
            <a:r>
              <a:rPr lang="en-US" sz="3200" dirty="0" smtClean="0">
                <a:solidFill>
                  <a:srgbClr val="FFFF00"/>
                </a:solidFill>
              </a:rPr>
              <a:t>12 </a:t>
            </a:r>
            <a:r>
              <a:rPr lang="en-US" sz="3200" dirty="0">
                <a:solidFill>
                  <a:srgbClr val="FFFF00"/>
                </a:solidFill>
              </a:rPr>
              <a:t>She does him good and not evil All the days of her life.</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CHOOSES GOOD ALWAYS</a:t>
            </a:r>
          </a:p>
          <a:p>
            <a:pPr>
              <a:buNone/>
            </a:pPr>
            <a:endParaRPr lang="en-US" sz="3200" i="1" dirty="0" smtClean="0">
              <a:solidFill>
                <a:srgbClr val="FFFF00"/>
              </a:solidFill>
            </a:endParaRPr>
          </a:p>
          <a:p>
            <a:pPr>
              <a:buNone/>
            </a:pPr>
            <a:r>
              <a:rPr lang="en-US" sz="3200" i="1" dirty="0" smtClean="0">
                <a:solidFill>
                  <a:srgbClr val="FFFF00"/>
                </a:solidFill>
              </a:rPr>
              <a:t>Mt </a:t>
            </a:r>
            <a:r>
              <a:rPr lang="en-US" sz="3200" i="1" dirty="0">
                <a:solidFill>
                  <a:srgbClr val="FFFF00"/>
                </a:solidFill>
              </a:rPr>
              <a:t>5:44 "But I say to you, love your enemies, bless those who curse you, do good to those who hate you, and pray for those who spitefully use you and persecute you,</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4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a:bodyPr>
          <a:lstStyle/>
          <a:p>
            <a:pPr>
              <a:buNone/>
            </a:pPr>
            <a:r>
              <a:rPr lang="en-US" sz="2800" dirty="0">
                <a:solidFill>
                  <a:srgbClr val="FFFF00"/>
                </a:solidFill>
              </a:rPr>
              <a:t>13 She seeks wool and flax, And willingly works with her hands.</a:t>
            </a:r>
          </a:p>
          <a:p>
            <a:pPr>
              <a:buNone/>
            </a:pPr>
            <a:endParaRPr lang="en-US" sz="2800" dirty="0" smtClean="0">
              <a:solidFill>
                <a:srgbClr val="FFFF00"/>
              </a:solidFill>
            </a:endParaRPr>
          </a:p>
          <a:p>
            <a:pPr>
              <a:buNone/>
            </a:pPr>
            <a:r>
              <a:rPr lang="en-US" sz="2800" dirty="0" smtClean="0">
                <a:solidFill>
                  <a:srgbClr val="FFFF00"/>
                </a:solidFill>
              </a:rPr>
              <a:t>-</a:t>
            </a:r>
            <a:r>
              <a:rPr lang="en-US" sz="2800" dirty="0">
                <a:solidFill>
                  <a:srgbClr val="FFFF00"/>
                </a:solidFill>
              </a:rPr>
              <a:t>SEARCHES AND WORKS FOR USEFULNESS</a:t>
            </a:r>
          </a:p>
          <a:p>
            <a:pPr>
              <a:buNone/>
            </a:pPr>
            <a:endParaRPr lang="en-US" sz="2800" i="1" dirty="0" smtClean="0">
              <a:solidFill>
                <a:srgbClr val="FFFF00"/>
              </a:solidFill>
            </a:endParaRPr>
          </a:p>
          <a:p>
            <a:pPr>
              <a:buNone/>
            </a:pPr>
            <a:r>
              <a:rPr lang="en-US" sz="2800" i="1" dirty="0" smtClean="0">
                <a:solidFill>
                  <a:srgbClr val="FFFF00"/>
                </a:solidFill>
              </a:rPr>
              <a:t>Mt </a:t>
            </a:r>
            <a:r>
              <a:rPr lang="en-US" sz="2800" i="1" dirty="0">
                <a:solidFill>
                  <a:srgbClr val="FFFF00"/>
                </a:solidFill>
              </a:rPr>
              <a:t>5:13  "You are the salt of the earth; but if the salt loses its flavor, how shall it be seasoned? It is then good for nothing but to be thrown out and trampled underfoot by men.</a:t>
            </a:r>
            <a:endParaRPr lang="en-US" sz="2800" dirty="0">
              <a:solidFill>
                <a:srgbClr val="FFFF00"/>
              </a:solidFill>
            </a:endParaRPr>
          </a:p>
          <a:p>
            <a:pPr>
              <a:buNone/>
            </a:pPr>
            <a:endParaRPr lang="en-US" sz="2800"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a:bodyPr>
          <a:lstStyle/>
          <a:p>
            <a:pPr>
              <a:buNone/>
            </a:pPr>
            <a:r>
              <a:rPr lang="en-US" sz="3200" dirty="0">
                <a:solidFill>
                  <a:srgbClr val="FFFF00"/>
                </a:solidFill>
              </a:rPr>
              <a:t>14 She is like the merchant ships, She brings her food from afar.</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IS NOT SATIFIED WITH THE MEDIOCRE</a:t>
            </a:r>
          </a:p>
          <a:p>
            <a:pPr>
              <a:buNone/>
            </a:pPr>
            <a:endParaRPr lang="en-US" sz="3200" i="1" dirty="0" smtClean="0">
              <a:solidFill>
                <a:srgbClr val="FFFF00"/>
              </a:solidFill>
            </a:endParaRPr>
          </a:p>
          <a:p>
            <a:pPr>
              <a:buNone/>
            </a:pPr>
            <a:r>
              <a:rPr lang="en-US" sz="3200" i="1" dirty="0" smtClean="0">
                <a:solidFill>
                  <a:srgbClr val="FFFF00"/>
                </a:solidFill>
              </a:rPr>
              <a:t>Mt </a:t>
            </a:r>
            <a:r>
              <a:rPr lang="en-US" sz="3200" i="1" dirty="0">
                <a:solidFill>
                  <a:srgbClr val="FFFF00"/>
                </a:solidFill>
              </a:rPr>
              <a:t>5:6 Blessed are those who hunger and thirst for righteousness, For they shall be filled.</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a:bodyPr>
          <a:lstStyle/>
          <a:p>
            <a:pPr>
              <a:buNone/>
            </a:pPr>
            <a:r>
              <a:rPr lang="en-US" sz="3200" dirty="0">
                <a:solidFill>
                  <a:srgbClr val="FFFF00"/>
                </a:solidFill>
              </a:rPr>
              <a:t>15 She also rises while it is yet night, And provides food for her household, And a portion for her maidservants.</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IS NOT WEARY IN GOOD WORK</a:t>
            </a:r>
          </a:p>
          <a:p>
            <a:pPr>
              <a:buNone/>
            </a:pPr>
            <a:endParaRPr lang="en-US" sz="3200" i="1" dirty="0" smtClean="0">
              <a:solidFill>
                <a:srgbClr val="FFFF00"/>
              </a:solidFill>
            </a:endParaRPr>
          </a:p>
          <a:p>
            <a:pPr>
              <a:buNone/>
            </a:pPr>
            <a:r>
              <a:rPr lang="en-US" sz="3200" i="1" dirty="0" err="1" smtClean="0">
                <a:solidFill>
                  <a:srgbClr val="FFFF00"/>
                </a:solidFill>
              </a:rPr>
              <a:t>Ga</a:t>
            </a:r>
            <a:r>
              <a:rPr lang="en-US" sz="3200" i="1" dirty="0" smtClean="0">
                <a:solidFill>
                  <a:srgbClr val="FFFF00"/>
                </a:solidFill>
              </a:rPr>
              <a:t> </a:t>
            </a:r>
            <a:r>
              <a:rPr lang="en-US" sz="3200" i="1" dirty="0">
                <a:solidFill>
                  <a:srgbClr val="FFFF00"/>
                </a:solidFill>
              </a:rPr>
              <a:t>6:9 And let us not grow weary while doing good, for in due season we shall reap if we do not lose heart.</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fontScale="92500" lnSpcReduction="20000"/>
          </a:bodyPr>
          <a:lstStyle/>
          <a:p>
            <a:pPr>
              <a:buNone/>
            </a:pPr>
            <a:r>
              <a:rPr lang="en-US" sz="3200" dirty="0">
                <a:solidFill>
                  <a:srgbClr val="FFFF00"/>
                </a:solidFill>
              </a:rPr>
              <a:t>16 She considers a field and buys it; From her profits she plants a vineyard.</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YEILDS PROFITS TO BE SPENT ON MORE PROFITS</a:t>
            </a:r>
          </a:p>
          <a:p>
            <a:pPr>
              <a:buNone/>
            </a:pPr>
            <a:endParaRPr lang="en-US" sz="3200" i="1" dirty="0" smtClean="0">
              <a:solidFill>
                <a:srgbClr val="FFFF00"/>
              </a:solidFill>
            </a:endParaRPr>
          </a:p>
          <a:p>
            <a:pPr>
              <a:buNone/>
            </a:pPr>
            <a:r>
              <a:rPr lang="en-US" sz="3200" i="1" dirty="0" smtClean="0">
                <a:solidFill>
                  <a:srgbClr val="FFFF00"/>
                </a:solidFill>
              </a:rPr>
              <a:t>1Th </a:t>
            </a:r>
            <a:r>
              <a:rPr lang="en-US" sz="3200" i="1" dirty="0">
                <a:solidFill>
                  <a:srgbClr val="FFFF00"/>
                </a:solidFill>
              </a:rPr>
              <a:t>4:1 Finally then, brethren, we urge and exhort in the Lord Jesus that you should abound more and more, just as you received from us how you ought to walk and to please God;</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57200" y="1752600"/>
            <a:ext cx="8229600" cy="4373563"/>
          </a:xfrm>
        </p:spPr>
        <p:txBody>
          <a:bodyPr>
            <a:normAutofit/>
          </a:bodyPr>
          <a:lstStyle/>
          <a:p>
            <a:pPr>
              <a:buNone/>
            </a:pPr>
            <a:r>
              <a:rPr lang="en-US" sz="3200" dirty="0">
                <a:solidFill>
                  <a:srgbClr val="FFFF00"/>
                </a:solidFill>
              </a:rPr>
              <a:t>17 She girds herself with strength, And strengthens her arms.</a:t>
            </a:r>
          </a:p>
          <a:p>
            <a:pPr>
              <a:buNone/>
            </a:pPr>
            <a:endParaRPr lang="en-US" sz="3200" dirty="0" smtClean="0">
              <a:solidFill>
                <a:srgbClr val="FFFF00"/>
              </a:solidFill>
            </a:endParaRPr>
          </a:p>
          <a:p>
            <a:pPr>
              <a:buNone/>
            </a:pPr>
            <a:r>
              <a:rPr lang="en-US" sz="3200" dirty="0" smtClean="0">
                <a:solidFill>
                  <a:srgbClr val="FFFF00"/>
                </a:solidFill>
              </a:rPr>
              <a:t>-</a:t>
            </a:r>
            <a:r>
              <a:rPr lang="en-US" sz="3200" dirty="0">
                <a:solidFill>
                  <a:srgbClr val="FFFF00"/>
                </a:solidFill>
              </a:rPr>
              <a:t>STRENGTHENS HERSELF BY WEARING </a:t>
            </a:r>
            <a:r>
              <a:rPr lang="en-US" sz="3200" dirty="0" smtClean="0">
                <a:solidFill>
                  <a:srgbClr val="FFFF00"/>
                </a:solidFill>
              </a:rPr>
              <a:t>STRENGTH</a:t>
            </a:r>
            <a:endParaRPr lang="en-US" sz="3200" dirty="0">
              <a:solidFill>
                <a:srgbClr val="FFFF00"/>
              </a:solidFill>
            </a:endParaRPr>
          </a:p>
          <a:p>
            <a:pPr>
              <a:buNone/>
            </a:pPr>
            <a:endParaRPr lang="en-US" sz="3200" i="1" dirty="0" smtClean="0">
              <a:solidFill>
                <a:srgbClr val="FFFF00"/>
              </a:solidFill>
            </a:endParaRPr>
          </a:p>
          <a:p>
            <a:pPr>
              <a:buNone/>
            </a:pPr>
            <a:r>
              <a:rPr lang="en-US" sz="3200" i="1" dirty="0" err="1" smtClean="0">
                <a:solidFill>
                  <a:srgbClr val="FFFF00"/>
                </a:solidFill>
              </a:rPr>
              <a:t>Php</a:t>
            </a:r>
            <a:r>
              <a:rPr lang="en-US" sz="3200" i="1" dirty="0" smtClean="0">
                <a:solidFill>
                  <a:srgbClr val="FFFF00"/>
                </a:solidFill>
              </a:rPr>
              <a:t> </a:t>
            </a:r>
            <a:r>
              <a:rPr lang="en-US" sz="3200" i="1" dirty="0">
                <a:solidFill>
                  <a:srgbClr val="FFFF00"/>
                </a:solidFill>
              </a:rPr>
              <a:t>4:13 I can do all things through Christ who strengthens me.</a:t>
            </a:r>
            <a:endParaRPr lang="en-US" sz="3200" dirty="0">
              <a:solidFill>
                <a:srgbClr val="FFFF00"/>
              </a:solidFill>
            </a:endParaRPr>
          </a:p>
          <a:p>
            <a:pPr>
              <a:buNone/>
            </a:pPr>
            <a:endParaRPr lang="en-US" dirty="0">
              <a:solidFill>
                <a:srgbClr val="FFFF00"/>
              </a:solidFill>
            </a:endParaRPr>
          </a:p>
        </p:txBody>
      </p:sp>
      <p:sp>
        <p:nvSpPr>
          <p:cNvPr id="4" name="Title 3"/>
          <p:cNvSpPr>
            <a:spLocks noGrp="1"/>
          </p:cNvSpPr>
          <p:nvPr>
            <p:ph type="title"/>
          </p:nvPr>
        </p:nvSpPr>
        <p:spPr/>
        <p:txBody>
          <a:bodyPr/>
          <a:lstStyle/>
          <a:p>
            <a:r>
              <a:rPr lang="en-US" sz="2800" dirty="0" smtClean="0">
                <a:solidFill>
                  <a:schemeClr val="bg1"/>
                </a:solidFill>
              </a:rPr>
              <a:t>VIRTUE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48</TotalTime>
  <Words>1290</Words>
  <Application>Microsoft Office PowerPoint</Application>
  <PresentationFormat>On-screen Show (4:3)</PresentationFormat>
  <Paragraphs>156</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BlackTie</vt:lpstr>
      <vt:lpstr>The Virtuous Woman</vt:lpstr>
      <vt:lpstr>VIRTUE</vt:lpstr>
      <vt:lpstr>VIRTUE</vt:lpstr>
      <vt:lpstr>VIRTUE</vt:lpstr>
      <vt:lpstr>VIRTUE</vt:lpstr>
      <vt:lpstr>VIRTUE</vt:lpstr>
      <vt:lpstr>VIRTUE</vt:lpstr>
      <vt:lpstr>VIRTUE</vt:lpstr>
      <vt:lpstr>VIRTUE</vt:lpstr>
      <vt:lpstr>VIRTUE</vt:lpstr>
      <vt:lpstr>VIRTUE</vt:lpstr>
      <vt:lpstr>VIRTUE</vt:lpstr>
      <vt:lpstr>VIRTUE</vt:lpstr>
      <vt:lpstr>VIRTUE</vt:lpstr>
      <vt:lpstr>ViRTUE</vt:lpstr>
      <vt:lpstr>VIRTUE</vt:lpstr>
      <vt:lpstr>VIRTUE</vt:lpstr>
      <vt:lpstr>VIRTUE</vt:lpstr>
      <vt:lpstr>VIRTUE</vt:lpstr>
      <vt:lpstr>VIRTUE</vt:lpstr>
      <vt:lpstr>VIRTUE</vt:lpstr>
      <vt:lpstr>VIRTUE</vt:lpstr>
      <vt:lpstr>VIRTUE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VIRTUE</dc:title>
  <dc:creator>pumpkincenter</dc:creator>
  <cp:lastModifiedBy>pumpkincenter</cp:lastModifiedBy>
  <cp:revision>7</cp:revision>
  <dcterms:created xsi:type="dcterms:W3CDTF">2012-07-25T19:21:13Z</dcterms:created>
  <dcterms:modified xsi:type="dcterms:W3CDTF">2019-08-11T21:24:38Z</dcterms:modified>
</cp:coreProperties>
</file>